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1" r:id="rId102"/>
    <p:sldId id="445" r:id="rId103"/>
    <p:sldId id="466" r:id="rId104"/>
    <p:sldId id="457" r:id="rId105"/>
    <p:sldId id="448" r:id="rId106"/>
    <p:sldId id="449" r:id="rId107"/>
    <p:sldId id="450" r:id="rId108"/>
    <p:sldId id="451" r:id="rId109"/>
    <p:sldId id="446" r:id="rId110"/>
    <p:sldId id="455" r:id="rId111"/>
    <p:sldId id="452" r:id="rId112"/>
    <p:sldId id="460" r:id="rId113"/>
    <p:sldId id="461" r:id="rId114"/>
    <p:sldId id="462" r:id="rId115"/>
    <p:sldId id="454" r:id="rId116"/>
    <p:sldId id="453" r:id="rId117"/>
    <p:sldId id="463" r:id="rId118"/>
    <p:sldId id="464" r:id="rId119"/>
    <p:sldId id="507" r:id="rId120"/>
    <p:sldId id="465" r:id="rId121"/>
    <p:sldId id="458" r:id="rId122"/>
    <p:sldId id="459" r:id="rId123"/>
    <p:sldId id="432" r:id="rId124"/>
    <p:sldId id="447" r:id="rId125"/>
    <p:sldId id="382" r:id="rId126"/>
    <p:sldId id="365" r:id="rId127"/>
    <p:sldId id="366" r:id="rId128"/>
    <p:sldId id="354" r:id="rId129"/>
    <p:sldId id="355" r:id="rId130"/>
    <p:sldId id="357" r:id="rId131"/>
    <p:sldId id="374" r:id="rId132"/>
    <p:sldId id="387" r:id="rId133"/>
    <p:sldId id="383" r:id="rId134"/>
    <p:sldId id="392" r:id="rId135"/>
    <p:sldId id="410" r:id="rId136"/>
    <p:sldId id="411" r:id="rId137"/>
    <p:sldId id="412" r:id="rId138"/>
    <p:sldId id="416" r:id="rId139"/>
    <p:sldId id="424" r:id="rId140"/>
    <p:sldId id="427" r:id="rId141"/>
    <p:sldId id="388" r:id="rId142"/>
    <p:sldId id="389" r:id="rId143"/>
    <p:sldId id="391" r:id="rId144"/>
    <p:sldId id="393" r:id="rId145"/>
    <p:sldId id="396" r:id="rId146"/>
    <p:sldId id="394" r:id="rId147"/>
    <p:sldId id="395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7" r:id="rId157"/>
    <p:sldId id="408" r:id="rId158"/>
    <p:sldId id="405" r:id="rId159"/>
    <p:sldId id="406" r:id="rId160"/>
    <p:sldId id="467" r:id="rId161"/>
    <p:sldId id="468" r:id="rId162"/>
    <p:sldId id="469" r:id="rId163"/>
    <p:sldId id="470" r:id="rId164"/>
    <p:sldId id="471" r:id="rId165"/>
    <p:sldId id="472" r:id="rId166"/>
    <p:sldId id="473" r:id="rId167"/>
    <p:sldId id="474" r:id="rId168"/>
    <p:sldId id="475" r:id="rId169"/>
    <p:sldId id="476" r:id="rId170"/>
    <p:sldId id="477" r:id="rId171"/>
    <p:sldId id="478" r:id="rId172"/>
    <p:sldId id="479" r:id="rId173"/>
    <p:sldId id="480" r:id="rId174"/>
    <p:sldId id="481" r:id="rId175"/>
    <p:sldId id="482" r:id="rId176"/>
    <p:sldId id="483" r:id="rId177"/>
    <p:sldId id="484" r:id="rId178"/>
    <p:sldId id="485" r:id="rId179"/>
    <p:sldId id="486" r:id="rId180"/>
    <p:sldId id="487" r:id="rId181"/>
    <p:sldId id="488" r:id="rId182"/>
    <p:sldId id="489" r:id="rId183"/>
    <p:sldId id="490" r:id="rId184"/>
    <p:sldId id="491" r:id="rId185"/>
    <p:sldId id="492" r:id="rId186"/>
    <p:sldId id="493" r:id="rId187"/>
    <p:sldId id="494" r:id="rId188"/>
    <p:sldId id="495" r:id="rId189"/>
    <p:sldId id="496" r:id="rId190"/>
    <p:sldId id="497" r:id="rId191"/>
    <p:sldId id="498" r:id="rId192"/>
    <p:sldId id="499" r:id="rId193"/>
    <p:sldId id="500" r:id="rId194"/>
    <p:sldId id="501" r:id="rId195"/>
    <p:sldId id="502" r:id="rId196"/>
    <p:sldId id="503" r:id="rId197"/>
    <p:sldId id="504" r:id="rId198"/>
    <p:sldId id="506" r:id="rId199"/>
    <p:sldId id="508" r:id="rId200"/>
    <p:sldId id="505" r:id="rId2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8B5"/>
    <a:srgbClr val="FCC4D7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8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CA4010-9E81-44AA-9A41-E46C24E33A39}"/>
              </a:ext>
            </a:extLst>
          </p:cNvPr>
          <p:cNvSpPr txBox="1"/>
          <p:nvPr/>
        </p:nvSpPr>
        <p:spPr>
          <a:xfrm>
            <a:off x="1550894" y="1859339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もっと進んでいこうと思う方向：</a:t>
            </a:r>
            <a:endParaRPr lang="en-US" altLang="ja-JP" dirty="0"/>
          </a:p>
          <a:p>
            <a:r>
              <a:rPr lang="ja-JP" altLang="en-US" dirty="0"/>
              <a:t>１．全ゲノムモデルを作ってまず今のスクリーニングデータで確かめる</a:t>
            </a:r>
            <a:endParaRPr lang="en-US" altLang="ja-JP" dirty="0"/>
          </a:p>
          <a:p>
            <a:r>
              <a:rPr lang="ja-JP" altLang="en-US" dirty="0"/>
              <a:t>２．各染色体のモデルを作ってみます。</a:t>
            </a:r>
            <a:endParaRPr lang="en-US" altLang="ja-JP" dirty="0"/>
          </a:p>
          <a:p>
            <a:r>
              <a:rPr lang="ja-JP" altLang="en-US" dirty="0"/>
              <a:t>メリット：モデルをロードする時や学習させる時これほどの時間とメモリーをかからない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染色体によってもっと精密的な予測ができる。</a:t>
            </a:r>
            <a:endParaRPr lang="en-US" altLang="ja-JP" dirty="0"/>
          </a:p>
          <a:p>
            <a:r>
              <a:rPr lang="ja-JP" altLang="en-US" dirty="0"/>
              <a:t>デメリット：異常値に影響されやすくて、間違っているモデルを出すがもしれない。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聞かれる問題：</a:t>
            </a:r>
            <a:endParaRPr lang="en-US" altLang="ja-JP" dirty="0"/>
          </a:p>
          <a:p>
            <a:r>
              <a:rPr lang="ja-JP" altLang="en-US" dirty="0"/>
              <a:t>１．なぜこの２２種類の</a:t>
            </a:r>
            <a:r>
              <a:rPr lang="en-US" altLang="ja-JP" dirty="0"/>
              <a:t>features</a:t>
            </a:r>
            <a:r>
              <a:rPr lang="ja-JP" altLang="en-US" dirty="0"/>
              <a:t>を使う？</a:t>
            </a:r>
            <a:endParaRPr lang="en-US" altLang="ja-JP" dirty="0"/>
          </a:p>
          <a:p>
            <a:r>
              <a:rPr lang="ja-JP" altLang="en-US" dirty="0"/>
              <a:t>２．染色体によってモデルが異なっている原因？</a:t>
            </a:r>
            <a:endParaRPr lang="en-US" altLang="ja-JP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7962B-0FB6-40A5-B41B-B94145803701}"/>
              </a:ext>
            </a:extLst>
          </p:cNvPr>
          <p:cNvSpPr txBox="1"/>
          <p:nvPr/>
        </p:nvSpPr>
        <p:spPr>
          <a:xfrm>
            <a:off x="4114800" y="5387788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 = 1-residue/(residue+std^2)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835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197223" y="518234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8267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2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3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0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951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0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354227" y="101228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1724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6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1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96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50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8FFE98-E235-4C4E-B99C-1D96FD60EA58}"/>
              </a:ext>
            </a:extLst>
          </p:cNvPr>
          <p:cNvGrpSpPr/>
          <p:nvPr/>
        </p:nvGrpSpPr>
        <p:grpSpPr>
          <a:xfrm>
            <a:off x="2135941" y="463263"/>
            <a:ext cx="7755360" cy="5192533"/>
            <a:chOff x="2125987" y="925066"/>
            <a:chExt cx="7755360" cy="5192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DEA4E0-17A9-4CC2-A8A5-35F46833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653" y="925066"/>
              <a:ext cx="7570694" cy="500786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E1B91-F22D-4E7B-8C20-7B4ED6CB5D79}"/>
                </a:ext>
              </a:extLst>
            </p:cNvPr>
            <p:cNvSpPr txBox="1"/>
            <p:nvPr/>
          </p:nvSpPr>
          <p:spPr>
            <a:xfrm>
              <a:off x="5008202" y="5748267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r>
                <a:rPr lang="en-US" altLang="zh-CN" dirty="0"/>
                <a:t> mutation factor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E18E35-07A7-4DE7-97DA-C7F034258425}"/>
                </a:ext>
              </a:extLst>
            </p:cNvPr>
            <p:cNvSpPr txBox="1"/>
            <p:nvPr/>
          </p:nvSpPr>
          <p:spPr>
            <a:xfrm rot="5400000">
              <a:off x="1110645" y="3244333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mutation factor</a:t>
              </a:r>
              <a:endParaRPr lang="zh-CN" altLang="en-US" dirty="0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5D40ECAA-11A0-40A9-BD0C-D5BB72D5997D}"/>
              </a:ext>
            </a:extLst>
          </p:cNvPr>
          <p:cNvSpPr/>
          <p:nvPr/>
        </p:nvSpPr>
        <p:spPr>
          <a:xfrm>
            <a:off x="2927866" y="860612"/>
            <a:ext cx="430306" cy="3630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67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2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9576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3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7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92334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0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2073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0"/>
            <a:ext cx="9172192" cy="6676629"/>
            <a:chOff x="1872270" y="0"/>
            <a:chExt cx="9172192" cy="66766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5" y="141051"/>
              <a:ext cx="4282281" cy="3215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8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5" y="3461240"/>
              <a:ext cx="4393377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93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30A138-095B-46DE-AFE2-088720C45F5D}"/>
              </a:ext>
            </a:extLst>
          </p:cNvPr>
          <p:cNvGrpSpPr/>
          <p:nvPr/>
        </p:nvGrpSpPr>
        <p:grpSpPr>
          <a:xfrm>
            <a:off x="3035030" y="5737816"/>
            <a:ext cx="1825570" cy="292022"/>
            <a:chOff x="3035030" y="5737816"/>
            <a:chExt cx="1825570" cy="2920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A6A766-7C56-4DE6-8D4D-3620A92C289F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C555C2-5110-4BF0-B574-0796879703C8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2F252D-1864-461A-BFC1-D75CC3FD912A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CD5BB0-AB46-4E39-B5AE-32403DE24967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2" y="5751977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96754-121C-412F-8D55-7589EE4CA41C}"/>
              </a:ext>
            </a:extLst>
          </p:cNvPr>
          <p:cNvSpPr txBox="1"/>
          <p:nvPr/>
        </p:nvSpPr>
        <p:spPr>
          <a:xfrm>
            <a:off x="5179793" y="57111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5" y="570801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84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1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DFCEE2-A691-4A12-8E7E-C2B780F5B9E6}"/>
              </a:ext>
            </a:extLst>
          </p:cNvPr>
          <p:cNvSpPr txBox="1"/>
          <p:nvPr/>
        </p:nvSpPr>
        <p:spPr>
          <a:xfrm>
            <a:off x="3237570" y="2710873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Tree Numbers versus Tree depth</a:t>
            </a:r>
            <a:endParaRPr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0ADDF6-DC5C-45AA-AAB3-0DD9E2128A05}"/>
              </a:ext>
            </a:extLst>
          </p:cNvPr>
          <p:cNvGrpSpPr/>
          <p:nvPr/>
        </p:nvGrpSpPr>
        <p:grpSpPr>
          <a:xfrm>
            <a:off x="1961096" y="3432014"/>
            <a:ext cx="7771042" cy="1065386"/>
            <a:chOff x="0" y="1677106"/>
            <a:chExt cx="7771042" cy="10653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6E53EC-6BF9-4BB9-9FF0-42BFFA5D3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941"/>
            <a:stretch/>
          </p:blipFill>
          <p:spPr>
            <a:xfrm>
              <a:off x="0" y="1677107"/>
              <a:ext cx="5127812" cy="106538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0E581B-7C2D-4C36-8DFF-605E068DB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96" r="24"/>
            <a:stretch/>
          </p:blipFill>
          <p:spPr>
            <a:xfrm>
              <a:off x="5127812" y="1677106"/>
              <a:ext cx="2643230" cy="106538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3697A8-A87B-43AE-A800-7DC45D80E62A}"/>
              </a:ext>
            </a:extLst>
          </p:cNvPr>
          <p:cNvSpPr txBox="1"/>
          <p:nvPr/>
        </p:nvSpPr>
        <p:spPr>
          <a:xfrm>
            <a:off x="1330036" y="1921163"/>
            <a:ext cx="977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The mistake that continuous data cannot be simply randomly divided to test and train datasets.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8E445-6845-4F8D-8F5E-4216BA9B23FD}"/>
              </a:ext>
            </a:extLst>
          </p:cNvPr>
          <p:cNvSpPr txBox="1"/>
          <p:nvPr/>
        </p:nvSpPr>
        <p:spPr>
          <a:xfrm>
            <a:off x="3237570" y="2385806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cross value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918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7" y="2856345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3" y="4142600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7" y="5602592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69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4" y="5779282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7" y="570425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52716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04762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F88CF3-AD78-4113-9853-DB90A4F1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07"/>
            <a:ext cx="12192000" cy="192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B9A97-77A5-44B4-9709-8410065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92000" cy="24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6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4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0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3FAA8B8-41D8-4B78-9ECB-7E5C0FAD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89" y="821396"/>
            <a:ext cx="120127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JetBrains Mono"/>
              </a:rPr>
              <a:t>9434452 9436893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00274B-8698-4F28-9AA0-8158C0140391}"/>
              </a:ext>
            </a:extLst>
          </p:cNvPr>
          <p:cNvSpPr txBox="1"/>
          <p:nvPr/>
        </p:nvSpPr>
        <p:spPr>
          <a:xfrm>
            <a:off x="2108585" y="520773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 mutation factor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7744" y="30804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108585" y="720816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1" y="1165990"/>
            <a:ext cx="5268535" cy="389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279D9-2FA1-4A4F-9C22-1AC7D8D3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68" y="1354646"/>
            <a:ext cx="4862486" cy="37014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BADE017-BC69-4277-AD30-7663A884457C}"/>
              </a:ext>
            </a:extLst>
          </p:cNvPr>
          <p:cNvCxnSpPr>
            <a:cxnSpLocks/>
          </p:cNvCxnSpPr>
          <p:nvPr/>
        </p:nvCxnSpPr>
        <p:spPr>
          <a:xfrm flipV="1">
            <a:off x="7315200" y="1550894"/>
            <a:ext cx="4132729" cy="3074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789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C03695-FC67-4196-9BC4-E858DFD1C192}"/>
              </a:ext>
            </a:extLst>
          </p:cNvPr>
          <p:cNvSpPr txBox="1"/>
          <p:nvPr/>
        </p:nvSpPr>
        <p:spPr>
          <a:xfrm>
            <a:off x="252919" y="1848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chi2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8FF53A-FF24-4662-B257-B3DD35A5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95"/>
          <a:stretch/>
        </p:blipFill>
        <p:spPr>
          <a:xfrm>
            <a:off x="2003898" y="184826"/>
            <a:ext cx="9688749" cy="2428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5103C-9854-4BF5-96BA-6E588A0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98" y="2852029"/>
            <a:ext cx="9658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5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91EC8A-2DE7-437F-9984-98C09E2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0" y="101330"/>
            <a:ext cx="1049655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E57E6-3703-4448-9C2B-828BD59E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9" y="3085087"/>
            <a:ext cx="10569993" cy="25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03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0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870B-112B-4B0A-803D-2D5C9808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1" y="1448360"/>
            <a:ext cx="5098408" cy="3697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7995E-A89E-4058-A816-CAA9833B81ED}"/>
              </a:ext>
            </a:extLst>
          </p:cNvPr>
          <p:cNvSpPr txBox="1"/>
          <p:nvPr/>
        </p:nvSpPr>
        <p:spPr>
          <a:xfrm>
            <a:off x="3466125" y="522497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60B06-249D-4E2C-AEEE-3D0A305BED71}"/>
              </a:ext>
            </a:extLst>
          </p:cNvPr>
          <p:cNvSpPr txBox="1"/>
          <p:nvPr/>
        </p:nvSpPr>
        <p:spPr>
          <a:xfrm rot="5400000">
            <a:off x="-345657" y="286870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Average_mutation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10DC3-4C7B-4AA6-AB76-D577E4EC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0" y="973560"/>
            <a:ext cx="5546168" cy="41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3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8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911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116957" y="954577"/>
            <a:ext cx="6065022" cy="4929055"/>
            <a:chOff x="116958" y="761513"/>
            <a:chExt cx="6554775" cy="53270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16958" y="769408"/>
              <a:ext cx="6554775" cy="5319183"/>
              <a:chOff x="1708692" y="742950"/>
              <a:chExt cx="7099816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0731" y="3244334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72220" y="294051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00793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5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81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8" y="339945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2" y="3157857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2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31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7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6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583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0351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60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9227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756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R2&lt;0.002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305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14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738733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2825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35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9196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8112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0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1853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713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17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4575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47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0330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3372266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197223" y="518234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76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2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18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0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9620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0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354227" y="101228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537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6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27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1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02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023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06BCBA-EC5A-4211-90F1-3941E78D2D26}"/>
              </a:ext>
            </a:extLst>
          </p:cNvPr>
          <p:cNvSpPr txBox="1"/>
          <p:nvPr/>
        </p:nvSpPr>
        <p:spPr>
          <a:xfrm>
            <a:off x="3343275" y="2181225"/>
            <a:ext cx="53367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Problems</a:t>
            </a:r>
            <a:r>
              <a:rPr lang="zh-CN" altLang="en-US" sz="3600" dirty="0"/>
              <a:t>：</a:t>
            </a:r>
            <a:endParaRPr lang="en-US" altLang="zh-CN" sz="3600" dirty="0"/>
          </a:p>
          <a:p>
            <a:pPr marL="342900" indent="-342900">
              <a:buAutoNum type="arabicPeriod"/>
            </a:pPr>
            <a:r>
              <a:rPr lang="en-US" altLang="zh-CN" sz="3600" dirty="0"/>
              <a:t>How to avoid overfitting</a:t>
            </a:r>
          </a:p>
          <a:p>
            <a:pPr marL="342900" indent="-342900">
              <a:buAutoNum type="arabicPeriod"/>
            </a:pPr>
            <a:r>
              <a:rPr lang="en-US" altLang="zh-CN" sz="3600" dirty="0"/>
              <a:t>How to remove outliers</a:t>
            </a:r>
          </a:p>
          <a:p>
            <a:pPr marL="342900" indent="-342900">
              <a:buAutoNum type="arabicPeriod"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593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2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5150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3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7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43565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0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78474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0"/>
            <a:ext cx="9172192" cy="6676629"/>
            <a:chOff x="1872270" y="0"/>
            <a:chExt cx="9172192" cy="66766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5" y="141051"/>
              <a:ext cx="4282281" cy="3215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8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5" y="3461240"/>
              <a:ext cx="4393377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4373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30A138-095B-46DE-AFE2-088720C45F5D}"/>
              </a:ext>
            </a:extLst>
          </p:cNvPr>
          <p:cNvGrpSpPr/>
          <p:nvPr/>
        </p:nvGrpSpPr>
        <p:grpSpPr>
          <a:xfrm>
            <a:off x="3035030" y="5737816"/>
            <a:ext cx="1825570" cy="292022"/>
            <a:chOff x="3035030" y="5737816"/>
            <a:chExt cx="1825570" cy="2920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A6A766-7C56-4DE6-8D4D-3620A92C289F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C555C2-5110-4BF0-B574-0796879703C8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2F252D-1864-461A-BFC1-D75CC3FD912A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CD5BB0-AB46-4E39-B5AE-32403DE24967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2" y="5751977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96754-121C-412F-8D55-7589EE4CA41C}"/>
              </a:ext>
            </a:extLst>
          </p:cNvPr>
          <p:cNvSpPr txBox="1"/>
          <p:nvPr/>
        </p:nvSpPr>
        <p:spPr>
          <a:xfrm>
            <a:off x="5179793" y="57111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5" y="570801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2889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Problem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7" y="2856345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3" y="4142600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7" y="5602592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69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4" y="5779282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7" y="570425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85725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8208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ED61B2-A9BE-4AC9-A778-0584200E32BE}"/>
              </a:ext>
            </a:extLst>
          </p:cNvPr>
          <p:cNvGrpSpPr/>
          <p:nvPr/>
        </p:nvGrpSpPr>
        <p:grpSpPr>
          <a:xfrm>
            <a:off x="0" y="1123950"/>
            <a:ext cx="12192000" cy="4257353"/>
            <a:chOff x="0" y="1123950"/>
            <a:chExt cx="12192000" cy="4257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F88CF3-AD78-4113-9853-DB90A4F1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6"/>
            <a:stretch/>
          </p:blipFill>
          <p:spPr>
            <a:xfrm>
              <a:off x="160454" y="1123950"/>
              <a:ext cx="11839627" cy="18453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B9A97-77A5-44B4-9709-84100654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69272"/>
              <a:ext cx="12192000" cy="241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0516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4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979003-E483-483F-91DE-91E9DA0037B1}"/>
              </a:ext>
            </a:extLst>
          </p:cNvPr>
          <p:cNvSpPr txBox="1"/>
          <p:nvPr/>
        </p:nvSpPr>
        <p:spPr>
          <a:xfrm>
            <a:off x="581025" y="653396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in Tbb-4 vs ttn-1 in </a:t>
            </a:r>
            <a:r>
              <a:rPr lang="en-US" altLang="zh-CN" b="1" dirty="0" err="1"/>
              <a:t>mmp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988051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832F7C7-9CF5-459E-BE6B-59BD2E6998DD}"/>
              </a:ext>
            </a:extLst>
          </p:cNvPr>
          <p:cNvGrpSpPr/>
          <p:nvPr/>
        </p:nvGrpSpPr>
        <p:grpSpPr>
          <a:xfrm>
            <a:off x="1052512" y="738878"/>
            <a:ext cx="10086975" cy="5764548"/>
            <a:chOff x="85725" y="51601"/>
            <a:chExt cx="12172950" cy="69566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2F3DDD-982F-428F-B116-D5EE6199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4644472"/>
              <a:ext cx="11849100" cy="236377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2A788D-F609-462E-83D6-164CB5F6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2378111"/>
              <a:ext cx="11915775" cy="22663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AD6E9E-E617-4D58-AA2F-5877F3F6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" y="51601"/>
              <a:ext cx="12096750" cy="239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409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E38E75C-11E2-46F5-85B1-C1A733623721}"/>
              </a:ext>
            </a:extLst>
          </p:cNvPr>
          <p:cNvGrpSpPr/>
          <p:nvPr/>
        </p:nvGrpSpPr>
        <p:grpSpPr>
          <a:xfrm>
            <a:off x="62753" y="1076965"/>
            <a:ext cx="12192000" cy="4843123"/>
            <a:chOff x="0" y="799060"/>
            <a:chExt cx="12192000" cy="48431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B606BA-01D6-48D8-9D41-487DC1BB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79"/>
            <a:stretch/>
          </p:blipFill>
          <p:spPr>
            <a:xfrm>
              <a:off x="0" y="799060"/>
              <a:ext cx="12192000" cy="21592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8BDDB7-038D-4D94-B197-4DC038169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482" y="3551224"/>
              <a:ext cx="11795152" cy="209095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2EFA238-33D7-4684-A6D1-1BFA2DEA8800}"/>
              </a:ext>
            </a:extLst>
          </p:cNvPr>
          <p:cNvSpPr txBox="1"/>
          <p:nvPr/>
        </p:nvSpPr>
        <p:spPr>
          <a:xfrm>
            <a:off x="609601" y="85135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by seq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A9337E-2BB8-469C-BC23-9F90C5DFFCBD}"/>
              </a:ext>
            </a:extLst>
          </p:cNvPr>
          <p:cNvSpPr txBox="1"/>
          <p:nvPr/>
        </p:nvSpPr>
        <p:spPr>
          <a:xfrm>
            <a:off x="609600" y="3459797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trained via </a:t>
            </a:r>
            <a:r>
              <a:rPr lang="en-US" altLang="zh-CN" dirty="0" err="1"/>
              <a:t>tbb</a:t>
            </a:r>
            <a:r>
              <a:rPr lang="en-US" altLang="zh-CN" dirty="0"/>
              <a:t>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9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00274B-8698-4F28-9AA0-8158C0140391}"/>
              </a:ext>
            </a:extLst>
          </p:cNvPr>
          <p:cNvSpPr txBox="1"/>
          <p:nvPr/>
        </p:nvSpPr>
        <p:spPr>
          <a:xfrm>
            <a:off x="2626468" y="5476672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 mutation factor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7744" y="30804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442834" y="5753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0" y="944640"/>
            <a:ext cx="6123620" cy="45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772" y="4114851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286780" y="449186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7" y="1004047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251011" y="1668904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74708" y="961882"/>
            <a:ext cx="5907270" cy="4921750"/>
            <a:chOff x="287447" y="769408"/>
            <a:chExt cx="6384285" cy="531918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9183"/>
              <a:chOff x="1893358" y="742950"/>
              <a:chExt cx="6915150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5397" y="3244332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914275" y="318322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51131</TotalTime>
  <Words>2999</Words>
  <Application>Microsoft Office PowerPoint</Application>
  <PresentationFormat>宽屏</PresentationFormat>
  <Paragraphs>891</Paragraphs>
  <Slides>200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06" baseType="lpstr">
      <vt:lpstr>Arial Unicode MS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58</cp:revision>
  <dcterms:created xsi:type="dcterms:W3CDTF">2022-06-21T02:36:11Z</dcterms:created>
  <dcterms:modified xsi:type="dcterms:W3CDTF">2022-11-22T04:18:31Z</dcterms:modified>
</cp:coreProperties>
</file>